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5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Karthikdvl/IBM-Data-Science/blob/main/Data%20science%20capstone%20project/edadataviz.ipynb"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dash%20applicatio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Karthikdvl/IBM-Data-Science/tree/main/Data%20science%20capstone%20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arthikdvl/IBM-Data-Science/blob/main/Data%20science%20capstone%20project/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4" y="4568734"/>
            <a:ext cx="4536895" cy="830997"/>
          </a:xfrm>
          <a:prstGeom prst="rect">
            <a:avLst/>
          </a:prstGeom>
          <a:noFill/>
        </p:spPr>
        <p:txBody>
          <a:bodyPr wrap="square" lIns="91440" tIns="45720" rIns="91440" bIns="45720" rtlCol="0" anchor="t">
            <a:spAutoFit/>
          </a:bodyPr>
          <a:lstStyle/>
          <a:p>
            <a:r>
              <a:rPr lang="en-US" sz="2400" b="1" dirty="0">
                <a:solidFill>
                  <a:schemeClr val="bg2"/>
                </a:solidFill>
                <a:latin typeface="Abadi"/>
                <a:ea typeface="SF Pro" pitchFamily="2" charset="0"/>
                <a:cs typeface="SF Pro" pitchFamily="2" charset="0"/>
              </a:rPr>
              <a:t>Domala Venkata Lakshmi Karthik</a:t>
            </a:r>
          </a:p>
          <a:p>
            <a:r>
              <a:rPr lang="en-US" sz="2400" b="1" dirty="0">
                <a:solidFill>
                  <a:schemeClr val="bg2"/>
                </a:solidFill>
                <a:latin typeface="Abadi" panose="020B0604020104020204" pitchFamily="34" charset="0"/>
                <a:ea typeface="SF Pro" pitchFamily="2" charset="0"/>
                <a:cs typeface="SF Pro" pitchFamily="2" charset="0"/>
              </a:rPr>
              <a:t>26-06-24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8280"/>
            <a:ext cx="5859389" cy="4351338"/>
          </a:xfrm>
          <a:prstGeom prst="rect">
            <a:avLst/>
          </a:prstGeom>
        </p:spPr>
        <p:txBody>
          <a:bodyPr/>
          <a:lstStyle/>
          <a:p>
            <a:r>
              <a:rPr lang="en-IN" dirty="0"/>
              <a:t>We identified the training labels by doing an exploratory data analysis.</a:t>
            </a:r>
            <a:endParaRPr lang="en-US" dirty="0"/>
          </a:p>
          <a:p>
            <a:r>
              <a:rPr lang="en-IN" dirty="0"/>
              <a:t>We determined the quantity of launches at every location as well as the frequency of each orbit.</a:t>
            </a:r>
            <a:endParaRPr lang="en-US" dirty="0"/>
          </a:p>
          <a:p>
            <a:r>
              <a:rPr lang="en-IN" dirty="0"/>
              <a:t>From the outcome column, we generated a landing outcome label and exported the data to CSV.</a:t>
            </a:r>
            <a:endParaRPr lang="en-US" dirty="0"/>
          </a:p>
          <a:p>
            <a:r>
              <a:rPr lang="en-US" dirty="0" err="1"/>
              <a:t>Github</a:t>
            </a:r>
            <a:r>
              <a:rPr lang="en-US" dirty="0"/>
              <a:t> Notebook file data wrangling</a:t>
            </a:r>
          </a:p>
          <a:p>
            <a:pPr marL="0" indent="0">
              <a:buNone/>
            </a:pPr>
            <a:r>
              <a:rPr lang="en-US" dirty="0"/>
              <a:t>         </a:t>
            </a:r>
            <a:r>
              <a:rPr lang="en-US" dirty="0">
                <a:hlinkClick r:id="rId3"/>
              </a:rPr>
              <a:t>Click Here</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B83A3D3-4589-47F0-8218-89A125E38038}"/>
              </a:ext>
            </a:extLst>
          </p:cNvPr>
          <p:cNvPicPr>
            <a:picLocks noChangeAspect="1"/>
          </p:cNvPicPr>
          <p:nvPr/>
        </p:nvPicPr>
        <p:blipFill>
          <a:blip r:embed="rId4"/>
          <a:stretch>
            <a:fillRect/>
          </a:stretch>
        </p:blipFill>
        <p:spPr>
          <a:xfrm>
            <a:off x="6629400" y="1478281"/>
            <a:ext cx="4656211"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466215"/>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have explored the data using EDA – Exploratory data analysis with data visualization and fount out the relation between flight number and launch site, payload and launch site, Success rate of each orbit type, flight number and orbit type, payload and orbit type, launch success yearly trend</a:t>
            </a:r>
            <a:r>
              <a:rPr lang="en-US" sz="2200" dirty="0">
                <a:solidFill>
                  <a:schemeClr val="accent3">
                    <a:lumMod val="25000"/>
                  </a:schemeClr>
                </a:solidFill>
                <a:latin typeface="Abadi"/>
              </a:rPr>
              <a:t>.</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8072D940-00E7-4262-B991-56DF46FC7254}"/>
              </a:ext>
            </a:extLst>
          </p:cNvPr>
          <p:cNvPicPr>
            <a:picLocks noChangeAspect="1"/>
          </p:cNvPicPr>
          <p:nvPr/>
        </p:nvPicPr>
        <p:blipFill>
          <a:blip r:embed="rId3"/>
          <a:stretch>
            <a:fillRect/>
          </a:stretch>
        </p:blipFill>
        <p:spPr>
          <a:xfrm>
            <a:off x="770011" y="3429000"/>
            <a:ext cx="3296110" cy="2086266"/>
          </a:xfrm>
          <a:prstGeom prst="rect">
            <a:avLst/>
          </a:prstGeom>
        </p:spPr>
      </p:pic>
      <p:pic>
        <p:nvPicPr>
          <p:cNvPr id="6" name="Picture 5">
            <a:extLst>
              <a:ext uri="{FF2B5EF4-FFF2-40B4-BE49-F238E27FC236}">
                <a16:creationId xmlns:a16="http://schemas.microsoft.com/office/drawing/2014/main" id="{8BFEA09D-2B40-41B7-885F-586E707287B8}"/>
              </a:ext>
            </a:extLst>
          </p:cNvPr>
          <p:cNvPicPr>
            <a:picLocks noChangeAspect="1"/>
          </p:cNvPicPr>
          <p:nvPr/>
        </p:nvPicPr>
        <p:blipFill>
          <a:blip r:embed="rId4"/>
          <a:stretch>
            <a:fillRect/>
          </a:stretch>
        </p:blipFill>
        <p:spPr>
          <a:xfrm>
            <a:off x="4358471" y="3429000"/>
            <a:ext cx="3338680" cy="2086266"/>
          </a:xfrm>
          <a:prstGeom prst="rect">
            <a:avLst/>
          </a:prstGeom>
        </p:spPr>
      </p:pic>
      <p:pic>
        <p:nvPicPr>
          <p:cNvPr id="7" name="Picture 6">
            <a:extLst>
              <a:ext uri="{FF2B5EF4-FFF2-40B4-BE49-F238E27FC236}">
                <a16:creationId xmlns:a16="http://schemas.microsoft.com/office/drawing/2014/main" id="{5323C89F-0BA7-4488-9CD2-7DA07447A70F}"/>
              </a:ext>
            </a:extLst>
          </p:cNvPr>
          <p:cNvPicPr>
            <a:picLocks noChangeAspect="1"/>
          </p:cNvPicPr>
          <p:nvPr/>
        </p:nvPicPr>
        <p:blipFill>
          <a:blip r:embed="rId5"/>
          <a:stretch>
            <a:fillRect/>
          </a:stretch>
        </p:blipFill>
        <p:spPr>
          <a:xfrm>
            <a:off x="7989501" y="3429000"/>
            <a:ext cx="3338680" cy="2086266"/>
          </a:xfrm>
          <a:prstGeom prst="rect">
            <a:avLst/>
          </a:prstGeom>
        </p:spPr>
      </p:pic>
      <p:sp>
        <p:nvSpPr>
          <p:cNvPr id="8" name="Slide Number Placeholder 3">
            <a:extLst>
              <a:ext uri="{FF2B5EF4-FFF2-40B4-BE49-F238E27FC236}">
                <a16:creationId xmlns:a16="http://schemas.microsoft.com/office/drawing/2014/main" id="{00555EA1-9D46-43B2-BA57-B959C7E8D3BF}"/>
              </a:ext>
            </a:extLst>
          </p:cNvPr>
          <p:cNvSpPr txBox="1">
            <a:spLocks/>
          </p:cNvSpPr>
          <p:nvPr/>
        </p:nvSpPr>
        <p:spPr>
          <a:xfrm>
            <a:off x="1046466" y="5757026"/>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p>
        </p:txBody>
      </p:sp>
      <p:sp>
        <p:nvSpPr>
          <p:cNvPr id="9" name="Rectangle 8">
            <a:extLst>
              <a:ext uri="{FF2B5EF4-FFF2-40B4-BE49-F238E27FC236}">
                <a16:creationId xmlns:a16="http://schemas.microsoft.com/office/drawing/2014/main" id="{041A1E72-486E-4CCE-B058-B845A585DC99}"/>
              </a:ext>
            </a:extLst>
          </p:cNvPr>
          <p:cNvSpPr/>
          <p:nvPr/>
        </p:nvSpPr>
        <p:spPr>
          <a:xfrm>
            <a:off x="817287" y="5870514"/>
            <a:ext cx="6879863" cy="52322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For </a:t>
            </a:r>
            <a:r>
              <a:rPr lang="en-US" sz="2800" dirty="0" err="1">
                <a:latin typeface="Times New Roman" panose="02020603050405020304" pitchFamily="18" charset="0"/>
                <a:cs typeface="Times New Roman" panose="02020603050405020304" pitchFamily="18" charset="0"/>
              </a:rPr>
              <a:t>Github</a:t>
            </a:r>
            <a:r>
              <a:rPr lang="en-US" sz="2800" dirty="0">
                <a:latin typeface="Times New Roman" panose="02020603050405020304" pitchFamily="18" charset="0"/>
                <a:cs typeface="Times New Roman" panose="02020603050405020304" pitchFamily="18" charset="0"/>
              </a:rPr>
              <a:t> Notebook File  </a:t>
            </a:r>
            <a:r>
              <a:rPr lang="en-US" sz="2800" dirty="0">
                <a:latin typeface="Times New Roman" panose="02020603050405020304" pitchFamily="18" charset="0"/>
                <a:cs typeface="Times New Roman" panose="02020603050405020304" pitchFamily="18" charset="0"/>
                <a:hlinkClick r:id="rId6"/>
              </a:rPr>
              <a:t>Click Here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7320"/>
            <a:ext cx="10218030" cy="5009891"/>
          </a:xfrm>
          <a:prstGeom prst="rect">
            <a:avLst/>
          </a:prstGeom>
        </p:spPr>
        <p:txBody>
          <a:bodyPr lIns="91440" tIns="45720" rIns="91440" bIns="45720" anchor="t"/>
          <a:lstStyle/>
          <a:p>
            <a:r>
              <a:rPr lang="en-IN" sz="2400" dirty="0">
                <a:latin typeface="Times New Roman" panose="02020603050405020304" pitchFamily="18" charset="0"/>
                <a:cs typeface="Times New Roman" panose="02020603050405020304" pitchFamily="18" charset="0"/>
              </a:rPr>
              <a:t>Using SQL, we had performed many queries to get better understanding of</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dataset.</a:t>
            </a:r>
          </a:p>
          <a:p>
            <a:r>
              <a:rPr lang="en-US" sz="1800" dirty="0">
                <a:latin typeface="Times New Roman" panose="02020603050405020304" pitchFamily="18" charset="0"/>
                <a:cs typeface="Times New Roman" panose="02020603050405020304" pitchFamily="18" charset="0"/>
              </a:rPr>
              <a:t>Displaying the names of the launch sites.</a:t>
            </a:r>
          </a:p>
          <a:p>
            <a:r>
              <a:rPr lang="en-US" sz="1800" dirty="0">
                <a:latin typeface="Times New Roman" panose="02020603050405020304" pitchFamily="18" charset="0"/>
                <a:cs typeface="Times New Roman" panose="02020603050405020304" pitchFamily="18" charset="0"/>
              </a:rPr>
              <a:t>Displaying 5 records where launch sites begin with the string ‘CCA’.</a:t>
            </a:r>
          </a:p>
          <a:p>
            <a:r>
              <a:rPr lang="en-US" sz="1800" dirty="0">
                <a:latin typeface="Times New Roman" panose="02020603050405020304" pitchFamily="18" charset="0"/>
                <a:cs typeface="Times New Roman" panose="02020603050405020304" pitchFamily="18" charset="0"/>
              </a:rPr>
              <a:t>Displaying the total payload mass carried by booster launched by NASA (CRS).</a:t>
            </a:r>
          </a:p>
          <a:p>
            <a:r>
              <a:rPr lang="en-US" sz="1800" dirty="0">
                <a:latin typeface="Times New Roman" panose="02020603050405020304" pitchFamily="18" charset="0"/>
                <a:cs typeface="Times New Roman" panose="02020603050405020304" pitchFamily="18" charset="0"/>
              </a:rPr>
              <a:t>Displaying the average payload mass carried by booster version F9 v1.1.</a:t>
            </a:r>
          </a:p>
          <a:p>
            <a:r>
              <a:rPr lang="en-US" sz="1800" dirty="0">
                <a:latin typeface="Times New Roman" panose="02020603050405020304" pitchFamily="18" charset="0"/>
                <a:cs typeface="Times New Roman" panose="02020603050405020304" pitchFamily="18" charset="0"/>
              </a:rPr>
              <a:t>Listing the date when the first successful landing outcome in ground pad was achieved.</a:t>
            </a:r>
          </a:p>
          <a:p>
            <a:r>
              <a:rPr lang="en-US" sz="1800" dirty="0">
                <a:latin typeface="Times New Roman" panose="02020603050405020304" pitchFamily="18" charset="0"/>
                <a:cs typeface="Times New Roman" panose="02020603050405020304" pitchFamily="18" charset="0"/>
              </a:rPr>
              <a:t>Listing the names of the boosters which have success in drone ship and have payload mass greater than 4000 but less than 6000.</a:t>
            </a:r>
          </a:p>
          <a:p>
            <a:r>
              <a:rPr lang="en-US" sz="1800" dirty="0">
                <a:latin typeface="Times New Roman" panose="02020603050405020304" pitchFamily="18" charset="0"/>
                <a:cs typeface="Times New Roman" panose="02020603050405020304" pitchFamily="18" charset="0"/>
              </a:rPr>
              <a:t>Listing the total number of successful and failure mission outcomes.</a:t>
            </a:r>
          </a:p>
          <a:p>
            <a:r>
              <a:rPr lang="en-US" sz="1800" dirty="0">
                <a:latin typeface="Times New Roman" panose="02020603050405020304" pitchFamily="18" charset="0"/>
                <a:cs typeface="Times New Roman" panose="02020603050405020304" pitchFamily="18" charset="0"/>
              </a:rPr>
              <a:t>Listing the names of the </a:t>
            </a:r>
            <a:r>
              <a:rPr lang="en-US" sz="1800" dirty="0" err="1">
                <a:latin typeface="Times New Roman" panose="02020603050405020304" pitchFamily="18" charset="0"/>
                <a:cs typeface="Times New Roman" panose="02020603050405020304" pitchFamily="18" charset="0"/>
              </a:rPr>
              <a:t>booster_versions</a:t>
            </a:r>
            <a:r>
              <a:rPr lang="en-US" sz="1800" dirty="0">
                <a:latin typeface="Times New Roman" panose="02020603050405020304" pitchFamily="18" charset="0"/>
                <a:cs typeface="Times New Roman" panose="02020603050405020304" pitchFamily="18" charset="0"/>
              </a:rPr>
              <a:t> which have carried the maximum payload mass.</a:t>
            </a:r>
          </a:p>
          <a:p>
            <a:r>
              <a:rPr lang="en-US" sz="1800" dirty="0">
                <a:latin typeface="Times New Roman" panose="02020603050405020304" pitchFamily="18" charset="0"/>
                <a:cs typeface="Times New Roman" panose="02020603050405020304" pitchFamily="18" charset="0"/>
              </a:rPr>
              <a:t>Rank the count of landing outcomes (such as Failure (drone ship) or Success (ground pad)) between the date 2010-06-04 and 2017-03-20, in descending order.</a:t>
            </a:r>
          </a:p>
          <a:p>
            <a:r>
              <a:rPr lang="en-US" sz="2400" dirty="0">
                <a:latin typeface="Times New Roman" panose="02020603050405020304" pitchFamily="18" charset="0"/>
                <a:cs typeface="Times New Roman" panose="02020603050405020304" pitchFamily="18" charset="0"/>
              </a:rPr>
              <a:t>For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Link  </a:t>
            </a:r>
            <a:r>
              <a:rPr lang="en-US" sz="2400" dirty="0">
                <a:latin typeface="Times New Roman" panose="02020603050405020304" pitchFamily="18" charset="0"/>
                <a:cs typeface="Times New Roman" panose="02020603050405020304" pitchFamily="18" charset="0"/>
                <a:hlinkClick r:id="rId3"/>
              </a:rPr>
              <a:t>Click Here</a:t>
            </a:r>
            <a:endParaRPr lang="en-US" sz="24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444296"/>
          </a:xfrm>
          <a:prstGeom prst="rect">
            <a:avLst/>
          </a:prstGeom>
        </p:spPr>
        <p:txBody>
          <a:bodyPr>
            <a:normAutofit fontScale="77500" lnSpcReduction="20000"/>
          </a:bodyPr>
          <a:lstStyle/>
          <a:p>
            <a:pPr>
              <a:lnSpc>
                <a:spcPct val="100000"/>
              </a:lnSpc>
              <a:spcBef>
                <a:spcPts val="1400"/>
              </a:spcBef>
            </a:pPr>
            <a:r>
              <a:rPr lang="en-US" dirty="0">
                <a:latin typeface="Times New Roman" panose="02020603050405020304" pitchFamily="18" charset="0"/>
                <a:cs typeface="Times New Roman" panose="02020603050405020304" pitchFamily="18" charset="0"/>
              </a:rPr>
              <a:t>On the folium map, we annotated every launch point and added map elements like circles, lines, and markers to indicate the success or failure of launches at each location.</a:t>
            </a:r>
          </a:p>
          <a:p>
            <a:pPr>
              <a:lnSpc>
                <a:spcPct val="100000"/>
              </a:lnSpc>
              <a:spcBef>
                <a:spcPts val="1400"/>
              </a:spcBef>
            </a:pPr>
            <a:r>
              <a:rPr lang="en-US" dirty="0">
                <a:latin typeface="Times New Roman" panose="02020603050405020304" pitchFamily="18" charset="0"/>
                <a:cs typeface="Times New Roman" panose="02020603050405020304" pitchFamily="18" charset="0"/>
              </a:rPr>
              <a:t>Class 0 and Class 1 were given the feature launch outcomes (success or failure).i.e., 1 for accomplishment and 0 for failure.</a:t>
            </a:r>
          </a:p>
          <a:p>
            <a:pPr>
              <a:lnSpc>
                <a:spcPct val="100000"/>
              </a:lnSpc>
              <a:spcBef>
                <a:spcPts val="1400"/>
              </a:spcBef>
            </a:pPr>
            <a:r>
              <a:rPr lang="en-US" dirty="0">
                <a:latin typeface="Times New Roman" panose="02020603050405020304" pitchFamily="18" charset="0"/>
                <a:cs typeface="Times New Roman" panose="02020603050405020304" pitchFamily="18" charset="0"/>
              </a:rPr>
              <a:t>It was possible to determine which launch sites have a comparatively high success rate by using the color-labeled marker clusters. </a:t>
            </a:r>
          </a:p>
          <a:p>
            <a:r>
              <a:rPr lang="en-US" dirty="0">
                <a:latin typeface="Times New Roman" panose="02020603050405020304" pitchFamily="18" charset="0"/>
                <a:cs typeface="Times New Roman" panose="02020603050405020304" pitchFamily="18" charset="0"/>
              </a:rPr>
              <a:t>We calculated the distances between a launch site to its proximities. We</a:t>
            </a:r>
          </a:p>
          <a:p>
            <a:pPr marL="0" indent="0">
              <a:buNone/>
            </a:pPr>
            <a:r>
              <a:rPr lang="en-US" dirty="0">
                <a:latin typeface="Times New Roman" panose="02020603050405020304" pitchFamily="18" charset="0"/>
                <a:cs typeface="Times New Roman" panose="02020603050405020304" pitchFamily="18" charset="0"/>
              </a:rPr>
              <a:t>answered some question for instance:</a:t>
            </a:r>
          </a:p>
          <a:p>
            <a:r>
              <a:rPr lang="en-US" dirty="0">
                <a:latin typeface="Times New Roman" panose="02020603050405020304" pitchFamily="18" charset="0"/>
                <a:cs typeface="Times New Roman" panose="02020603050405020304" pitchFamily="18" charset="0"/>
              </a:rPr>
              <a:t>Are launch sites near railways, highways and coastlines.</a:t>
            </a:r>
          </a:p>
          <a:p>
            <a:r>
              <a:rPr lang="en-US" dirty="0">
                <a:latin typeface="Times New Roman" panose="02020603050405020304" pitchFamily="18" charset="0"/>
                <a:cs typeface="Times New Roman" panose="02020603050405020304" pitchFamily="18" charset="0"/>
              </a:rPr>
              <a:t>Do launch sites keep certain distance away from cities.</a:t>
            </a:r>
          </a:p>
          <a:p>
            <a:r>
              <a:rPr lang="en-US" sz="3600" dirty="0">
                <a:latin typeface="Times New Roman" panose="02020603050405020304" pitchFamily="18" charset="0"/>
                <a:cs typeface="Times New Roman" panose="02020603050405020304" pitchFamily="18" charset="0"/>
              </a:rPr>
              <a:t>For </a:t>
            </a:r>
            <a:r>
              <a:rPr lang="en-US" sz="3600" dirty="0" err="1">
                <a:latin typeface="Times New Roman" panose="02020603050405020304" pitchFamily="18" charset="0"/>
                <a:cs typeface="Times New Roman" panose="02020603050405020304" pitchFamily="18" charset="0"/>
              </a:rPr>
              <a:t>Github</a:t>
            </a:r>
            <a:r>
              <a:rPr lang="en-US" sz="3600" dirty="0">
                <a:latin typeface="Times New Roman" panose="02020603050405020304" pitchFamily="18" charset="0"/>
                <a:cs typeface="Times New Roman" panose="02020603050405020304" pitchFamily="18" charset="0"/>
              </a:rPr>
              <a:t> link     </a:t>
            </a:r>
            <a:r>
              <a:rPr lang="en-US" sz="3600" dirty="0">
                <a:latin typeface="Times New Roman" panose="02020603050405020304" pitchFamily="18" charset="0"/>
                <a:cs typeface="Times New Roman" panose="02020603050405020304" pitchFamily="18" charset="0"/>
                <a:hlinkClick r:id="rId3"/>
              </a:rPr>
              <a:t>Click Here</a:t>
            </a:r>
            <a:endParaRPr lang="en-US" sz="3600"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IN" dirty="0"/>
              <a:t>We built an interactive dashboard with </a:t>
            </a:r>
            <a:r>
              <a:rPr lang="en-IN" dirty="0" err="1"/>
              <a:t>Plotly</a:t>
            </a:r>
            <a:r>
              <a:rPr lang="en-IN" dirty="0"/>
              <a:t> dash.</a:t>
            </a:r>
            <a:endParaRPr lang="en-US" dirty="0"/>
          </a:p>
          <a:p>
            <a:r>
              <a:rPr lang="en-IN" dirty="0"/>
              <a:t>We plotted pie charts showing the total launches by a certain sites.</a:t>
            </a:r>
            <a:endParaRPr lang="en-US" dirty="0"/>
          </a:p>
          <a:p>
            <a:r>
              <a:rPr lang="en-IN" dirty="0"/>
              <a:t>We plotted scatter graph showing the relationship with Outcome and</a:t>
            </a:r>
            <a:endParaRPr lang="en-US" dirty="0"/>
          </a:p>
          <a:p>
            <a:r>
              <a:rPr lang="en-IN" dirty="0" err="1"/>
              <a:t>PayloadMass</a:t>
            </a:r>
            <a:r>
              <a:rPr lang="en-IN" dirty="0"/>
              <a:t> (Kg) for the different booster version.</a:t>
            </a:r>
            <a:endParaRPr lang="en-US" dirty="0"/>
          </a:p>
          <a:p>
            <a:endParaRPr lang="en-US" dirty="0"/>
          </a:p>
          <a:p>
            <a:r>
              <a:rPr lang="en-US" dirty="0"/>
              <a:t>For </a:t>
            </a:r>
            <a:r>
              <a:rPr lang="en-US" dirty="0" err="1"/>
              <a:t>Github</a:t>
            </a:r>
            <a:r>
              <a:rPr lang="en-US" dirty="0"/>
              <a:t> Notebook   </a:t>
            </a:r>
            <a:r>
              <a:rPr lang="en-US" dirty="0">
                <a:hlinkClick r:id="rId3"/>
              </a:rPr>
              <a:t>Click Here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r>
              <a:rPr lang="en-IN" dirty="0">
                <a:latin typeface="Times New Roman" panose="02020603050405020304" pitchFamily="18" charset="0"/>
                <a:cs typeface="Times New Roman" panose="02020603050405020304" pitchFamily="18" charset="0"/>
              </a:rPr>
              <a:t>We loaded the data using </a:t>
            </a:r>
            <a:r>
              <a:rPr lang="en-IN" dirty="0" err="1">
                <a:latin typeface="Times New Roman" panose="02020603050405020304" pitchFamily="18" charset="0"/>
                <a:cs typeface="Times New Roman" panose="02020603050405020304" pitchFamily="18" charset="0"/>
              </a:rPr>
              <a:t>numpy</a:t>
            </a:r>
            <a:r>
              <a:rPr lang="en-IN" dirty="0">
                <a:latin typeface="Times New Roman" panose="02020603050405020304" pitchFamily="18" charset="0"/>
                <a:cs typeface="Times New Roman" panose="02020603050405020304" pitchFamily="18" charset="0"/>
              </a:rPr>
              <a:t> and pandas, transformed the</a:t>
            </a:r>
            <a:endParaRPr lang="en-US"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data, split our data into training and testing.</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built different machine learning models and tune different</a:t>
            </a:r>
            <a:endParaRPr lang="en-US"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hyperparameters using </a:t>
            </a:r>
            <a:r>
              <a:rPr lang="en-IN" dirty="0" err="1">
                <a:latin typeface="Times New Roman" panose="02020603050405020304" pitchFamily="18" charset="0"/>
                <a:cs typeface="Times New Roman" panose="02020603050405020304" pitchFamily="18" charset="0"/>
              </a:rPr>
              <a:t>GridSearchCV</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used accuracy as the metric for our model, improved the model</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using feature engineering and algorithm tuning.</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found the best performing classification model.</a:t>
            </a:r>
            <a:endParaRPr lang="en-US" dirty="0">
              <a:latin typeface="Times New Roman" panose="02020603050405020304" pitchFamily="18" charset="0"/>
              <a:cs typeface="Times New Roman" panose="02020603050405020304" pitchFamily="18" charset="0"/>
            </a:endParaRPr>
          </a:p>
          <a:p>
            <a:endParaRPr lang="en-US" dirty="0"/>
          </a:p>
          <a:p>
            <a:r>
              <a:rPr lang="en-US" dirty="0"/>
              <a:t>For </a:t>
            </a:r>
            <a:r>
              <a:rPr lang="en-US" dirty="0" err="1"/>
              <a:t>Github</a:t>
            </a:r>
            <a:r>
              <a:rPr lang="en-US" dirty="0"/>
              <a:t> Notebook 	</a:t>
            </a:r>
            <a:r>
              <a:rPr lang="en-US" dirty="0">
                <a:hlinkClick r:id="rId3"/>
              </a:rPr>
              <a:t>Click Here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3417" y="4928293"/>
            <a:ext cx="10168787" cy="1112520"/>
          </a:xfrm>
          <a:prstGeom prst="rect">
            <a:avLst/>
          </a:prstGeom>
        </p:spPr>
        <p:txBody>
          <a:bodyPr>
            <a:normAutofit/>
          </a:bodyPr>
          <a:lstStyle/>
          <a:p>
            <a:r>
              <a:rPr lang="en-IN" dirty="0"/>
              <a:t>We deduced from the plot that a launch site's success rate increased with the number of flights conducted there.</a:t>
            </a: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4CC6D7B-9636-4631-8E27-7792F02518CB}"/>
              </a:ext>
            </a:extLst>
          </p:cNvPr>
          <p:cNvPicPr>
            <a:picLocks noChangeAspect="1"/>
          </p:cNvPicPr>
          <p:nvPr/>
        </p:nvPicPr>
        <p:blipFill>
          <a:blip r:embed="rId3"/>
          <a:stretch>
            <a:fillRect/>
          </a:stretch>
        </p:blipFill>
        <p:spPr>
          <a:xfrm>
            <a:off x="983371" y="1343767"/>
            <a:ext cx="9688277" cy="35177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78425" y="5582171"/>
            <a:ext cx="10035149" cy="886803"/>
          </a:xfrm>
          <a:prstGeom prst="rect">
            <a:avLst/>
          </a:prstGeom>
        </p:spPr>
        <p:txBody>
          <a:bodyPr>
            <a:normAutofit/>
          </a:bodyPr>
          <a:lstStyle/>
          <a:p>
            <a:r>
              <a:rPr lang="en-IN" dirty="0">
                <a:latin typeface="Times New Roman" panose="02020603050405020304" pitchFamily="18" charset="0"/>
                <a:cs typeface="Times New Roman" panose="02020603050405020304" pitchFamily="18" charset="0"/>
              </a:rPr>
              <a:t>The higher the rocket's success percentage, the larger the payload mass at launch point CCAFS SLC 40.</a:t>
            </a:r>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6555633-6A7D-455D-8E14-2D4F6B70E10D}"/>
              </a:ext>
            </a:extLst>
          </p:cNvPr>
          <p:cNvPicPr>
            <a:picLocks noChangeAspect="1"/>
          </p:cNvPicPr>
          <p:nvPr/>
        </p:nvPicPr>
        <p:blipFill>
          <a:blip r:embed="rId3"/>
          <a:stretch>
            <a:fillRect/>
          </a:stretch>
        </p:blipFill>
        <p:spPr>
          <a:xfrm>
            <a:off x="1078425" y="1531101"/>
            <a:ext cx="9602540" cy="38181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78531" y="2082114"/>
            <a:ext cx="3100949" cy="2855646"/>
          </a:xfrm>
          <a:prstGeom prst="rect">
            <a:avLst/>
          </a:prstGeom>
        </p:spPr>
        <p:txBody>
          <a:bodyPr>
            <a:noAutofit/>
          </a:bodyPr>
          <a:lstStyle/>
          <a:p>
            <a:pPr>
              <a:lnSpc>
                <a:spcPct val="100000"/>
              </a:lnSpc>
              <a:spcBef>
                <a:spcPts val="1400"/>
              </a:spcBef>
            </a:pPr>
            <a:r>
              <a:rPr lang="en-US" dirty="0">
                <a:latin typeface="Times New Roman" panose="02020603050405020304" pitchFamily="18" charset="0"/>
                <a:cs typeface="Times New Roman" panose="02020603050405020304" pitchFamily="18" charset="0"/>
              </a:rPr>
              <a:t>From the plot, we can see that ES-L1, GEO, HEO, SSO, VLEO had the most success rate.</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1343AB4-E1DD-468B-871E-7C2DE33A4448}"/>
              </a:ext>
            </a:extLst>
          </p:cNvPr>
          <p:cNvPicPr>
            <a:picLocks noChangeAspect="1"/>
          </p:cNvPicPr>
          <p:nvPr/>
        </p:nvPicPr>
        <p:blipFill>
          <a:blip r:embed="rId3"/>
          <a:stretch>
            <a:fillRect/>
          </a:stretch>
        </p:blipFill>
        <p:spPr>
          <a:xfrm>
            <a:off x="770010" y="1375106"/>
            <a:ext cx="6743309" cy="48136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2185" y="1523206"/>
            <a:ext cx="10827629" cy="1113314"/>
          </a:xfrm>
          <a:prstGeom prst="rect">
            <a:avLst/>
          </a:prstGeom>
        </p:spPr>
        <p:txBody>
          <a:bodyPr>
            <a:normAutofit/>
          </a:bodyPr>
          <a:lstStyle/>
          <a:p>
            <a:r>
              <a:rPr lang="en-IN" sz="2400" dirty="0">
                <a:latin typeface="Times New Roman" panose="02020603050405020304" pitchFamily="18" charset="0"/>
                <a:cs typeface="Times New Roman" panose="02020603050405020304" pitchFamily="18" charset="0"/>
              </a:rPr>
              <a:t>The Flight Number versus Orbit type is displayed in the plot below. We note that while there is no correlation between trip number and orbit in the GTO orbit, there is in the LEO orbit where success is correlated with the number of flights.</a:t>
            </a: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670CE89-DE88-4D52-B772-F7D58D0E20B2}"/>
              </a:ext>
            </a:extLst>
          </p:cNvPr>
          <p:cNvPicPr>
            <a:picLocks noChangeAspect="1"/>
          </p:cNvPicPr>
          <p:nvPr/>
        </p:nvPicPr>
        <p:blipFill>
          <a:blip r:embed="rId3"/>
          <a:stretch>
            <a:fillRect/>
          </a:stretch>
        </p:blipFill>
        <p:spPr>
          <a:xfrm>
            <a:off x="682184" y="2636520"/>
            <a:ext cx="10183935" cy="390144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60492" y="1890167"/>
            <a:ext cx="2258187" cy="3784885"/>
          </a:xfrm>
          <a:prstGeom prst="rect">
            <a:avLst/>
          </a:prstGeom>
        </p:spPr>
        <p:txBody>
          <a:bodyPr>
            <a:normAutofit/>
          </a:bodyPr>
          <a:lstStyle/>
          <a:p>
            <a:pPr>
              <a:lnSpc>
                <a:spcPct val="100000"/>
              </a:lnSpc>
              <a:spcBef>
                <a:spcPts val="1400"/>
              </a:spcBef>
            </a:pPr>
            <a:r>
              <a:rPr lang="en-US" sz="2400" dirty="0">
                <a:latin typeface="Times New Roman" panose="02020603050405020304" pitchFamily="18" charset="0"/>
                <a:cs typeface="Times New Roman" panose="02020603050405020304" pitchFamily="18" charset="0"/>
              </a:rPr>
              <a:t>We can observe that with heavy payloads, the successful landing are more for PO,LEO and ISS orbits.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2DFD569D-DEB2-4413-A732-DD25CBBC4BA4}"/>
              </a:ext>
            </a:extLst>
          </p:cNvPr>
          <p:cNvPicPr>
            <a:picLocks noChangeAspect="1"/>
          </p:cNvPicPr>
          <p:nvPr/>
        </p:nvPicPr>
        <p:blipFill>
          <a:blip r:embed="rId3"/>
          <a:stretch>
            <a:fillRect/>
          </a:stretch>
        </p:blipFill>
        <p:spPr>
          <a:xfrm>
            <a:off x="620357" y="1673198"/>
            <a:ext cx="8094415" cy="43523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58691" y="2069757"/>
            <a:ext cx="2140829" cy="3811588"/>
          </a:xfrm>
          <a:prstGeom prst="rect">
            <a:avLst/>
          </a:prstGeom>
        </p:spPr>
        <p:txBody>
          <a:bodyPr>
            <a:normAutofit/>
          </a:bodyPr>
          <a:lstStyle/>
          <a:p>
            <a:pPr>
              <a:lnSpc>
                <a:spcPct val="100000"/>
              </a:lnSpc>
              <a:spcBef>
                <a:spcPts val="1400"/>
              </a:spcBef>
            </a:pPr>
            <a:r>
              <a:rPr lang="en-US" dirty="0">
                <a:latin typeface="Times New Roman" panose="02020603050405020304" pitchFamily="18" charset="0"/>
                <a:cs typeface="Times New Roman" panose="02020603050405020304" pitchFamily="18" charset="0"/>
              </a:rPr>
              <a:t>From the plot, we can observe that success rate since 2013 kept on increasing till 2020.</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AC821FE-46FF-4A0F-BE40-873DBA75D40F}"/>
              </a:ext>
            </a:extLst>
          </p:cNvPr>
          <p:cNvPicPr>
            <a:picLocks noChangeAspect="1"/>
          </p:cNvPicPr>
          <p:nvPr/>
        </p:nvPicPr>
        <p:blipFill>
          <a:blip r:embed="rId3"/>
          <a:stretch>
            <a:fillRect/>
          </a:stretch>
        </p:blipFill>
        <p:spPr>
          <a:xfrm>
            <a:off x="770011" y="1619897"/>
            <a:ext cx="8175869" cy="43916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905"/>
            <a:ext cx="9745589" cy="1024255"/>
          </a:xfrm>
          <a:prstGeom prst="rect">
            <a:avLst/>
          </a:prstGeom>
        </p:spPr>
        <p:txBody>
          <a:bodyPr>
            <a:normAutofit/>
          </a:bodyPr>
          <a:lstStyle/>
          <a:p>
            <a:r>
              <a:rPr lang="en-IN" dirty="0">
                <a:latin typeface="Times New Roman" panose="02020603050405020304" pitchFamily="18" charset="0"/>
                <a:cs typeface="Times New Roman" panose="02020603050405020304" pitchFamily="18" charset="0"/>
              </a:rPr>
              <a:t>We used the key word DISTINCT to show only unique launch sites from the SpaceX data.</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3BAB1285-8867-4BC9-999C-40D1FAE78A23}"/>
              </a:ext>
            </a:extLst>
          </p:cNvPr>
          <p:cNvPicPr>
            <a:picLocks noChangeAspect="1"/>
          </p:cNvPicPr>
          <p:nvPr/>
        </p:nvPicPr>
        <p:blipFill>
          <a:blip r:embed="rId3"/>
          <a:stretch>
            <a:fillRect/>
          </a:stretch>
        </p:blipFill>
        <p:spPr>
          <a:xfrm>
            <a:off x="770012" y="2460455"/>
            <a:ext cx="9928468" cy="36582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51120"/>
            <a:ext cx="9745589" cy="996374"/>
          </a:xfrm>
          <a:prstGeom prst="rect">
            <a:avLst/>
          </a:prstGeom>
        </p:spPr>
        <p:txBody>
          <a:bodyPr>
            <a:normAutofit/>
          </a:bodyPr>
          <a:lstStyle/>
          <a:p>
            <a:r>
              <a:rPr lang="en-IN" dirty="0"/>
              <a:t>We used the query above to display 5 records where launch</a:t>
            </a:r>
            <a:r>
              <a:rPr lang="en-US" dirty="0"/>
              <a:t> </a:t>
            </a:r>
            <a:r>
              <a:rPr lang="en-IN" dirty="0"/>
              <a:t>sites begin with CCA.</a:t>
            </a: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49E56AB1-5EA4-4EDC-829B-F43A57BD1A35}"/>
              </a:ext>
            </a:extLst>
          </p:cNvPr>
          <p:cNvPicPr>
            <a:picLocks noChangeAspect="1"/>
          </p:cNvPicPr>
          <p:nvPr/>
        </p:nvPicPr>
        <p:blipFill>
          <a:blip r:embed="rId3"/>
          <a:stretch>
            <a:fillRect/>
          </a:stretch>
        </p:blipFill>
        <p:spPr>
          <a:xfrm>
            <a:off x="693420" y="1368686"/>
            <a:ext cx="10805160" cy="341026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3185"/>
            <a:ext cx="11010510" cy="1603375"/>
          </a:xfrm>
          <a:prstGeom prst="rect">
            <a:avLst/>
          </a:prstGeom>
        </p:spPr>
        <p:txBody>
          <a:bodyPr>
            <a:normAutofit fontScale="92500"/>
          </a:bodyPr>
          <a:lstStyle/>
          <a:p>
            <a:r>
              <a:rPr lang="en-IN" sz="2600" dirty="0">
                <a:latin typeface="Times New Roman" panose="02020603050405020304" pitchFamily="18" charset="0"/>
                <a:cs typeface="Times New Roman" panose="02020603050405020304" pitchFamily="18" charset="0"/>
              </a:rPr>
              <a:t>We calculated the total payload carried by boosters from NASA as 45596 using the query below</a:t>
            </a:r>
          </a:p>
          <a:p>
            <a:r>
              <a:rPr lang="en-US" sz="2600" dirty="0">
                <a:latin typeface="Times New Roman" panose="02020603050405020304" pitchFamily="18" charset="0"/>
                <a:cs typeface="Times New Roman" panose="02020603050405020304" pitchFamily="18" charset="0"/>
              </a:rPr>
              <a:t>%</a:t>
            </a:r>
            <a:r>
              <a:rPr lang="en-US" sz="2600" dirty="0" err="1">
                <a:latin typeface="Times New Roman" panose="02020603050405020304" pitchFamily="18" charset="0"/>
                <a:cs typeface="Times New Roman" panose="02020603050405020304" pitchFamily="18" charset="0"/>
              </a:rPr>
              <a:t>sql</a:t>
            </a:r>
            <a:r>
              <a:rPr lang="en-US" sz="2600" dirty="0">
                <a:latin typeface="Times New Roman" panose="02020603050405020304" pitchFamily="18" charset="0"/>
                <a:cs typeface="Times New Roman" panose="02020603050405020304" pitchFamily="18" charset="0"/>
              </a:rPr>
              <a:t> SELECT SUM(PAYLOAD_MASS__KG_) as "Total Payload Mass(Kgs)", Customer FROM 'SPACEXTBL' WHERE Customer = 'NASA (CRS)';</a:t>
            </a:r>
          </a:p>
          <a:p>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CA8F8C34-DF3A-433C-9ED1-312C77CD96C1}"/>
              </a:ext>
            </a:extLst>
          </p:cNvPr>
          <p:cNvPicPr>
            <a:picLocks noChangeAspect="1"/>
          </p:cNvPicPr>
          <p:nvPr/>
        </p:nvPicPr>
        <p:blipFill>
          <a:blip r:embed="rId3"/>
          <a:stretch>
            <a:fillRect/>
          </a:stretch>
        </p:blipFill>
        <p:spPr>
          <a:xfrm>
            <a:off x="770011" y="3128925"/>
            <a:ext cx="10515600" cy="25435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7650" y="1318895"/>
            <a:ext cx="10347961" cy="841375"/>
          </a:xfrm>
          <a:prstGeom prst="rect">
            <a:avLst/>
          </a:prstGeom>
        </p:spPr>
        <p:txBody>
          <a:bodyPr>
            <a:normAutofit/>
          </a:bodyPr>
          <a:lstStyle/>
          <a:p>
            <a:pPr>
              <a:lnSpc>
                <a:spcPct val="100000"/>
              </a:lnSpc>
              <a:spcBef>
                <a:spcPts val="1400"/>
              </a:spcBef>
            </a:pPr>
            <a:r>
              <a:rPr lang="en-US" sz="2400" dirty="0">
                <a:latin typeface="Times New Roman" panose="02020603050405020304" pitchFamily="18" charset="0"/>
                <a:cs typeface="Times New Roman" panose="02020603050405020304" pitchFamily="18" charset="0"/>
              </a:rPr>
              <a:t>We calculated the average payload mass carried by booster version F9 v1.1 B1003 as 2534.66666666666.</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C2C13881-543D-477B-94BB-8D608EF1DCFA}"/>
              </a:ext>
            </a:extLst>
          </p:cNvPr>
          <p:cNvPicPr>
            <a:picLocks noChangeAspect="1"/>
          </p:cNvPicPr>
          <p:nvPr/>
        </p:nvPicPr>
        <p:blipFill>
          <a:blip r:embed="rId3"/>
          <a:stretch>
            <a:fillRect/>
          </a:stretch>
        </p:blipFill>
        <p:spPr>
          <a:xfrm>
            <a:off x="529201" y="2391465"/>
            <a:ext cx="11164858" cy="314763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E40564F3-04A3-4C9D-B793-799FD5E3C189}"/>
              </a:ext>
            </a:extLst>
          </p:cNvPr>
          <p:cNvPicPr>
            <a:picLocks noChangeAspect="1"/>
          </p:cNvPicPr>
          <p:nvPr/>
        </p:nvPicPr>
        <p:blipFill>
          <a:blip r:embed="rId3"/>
          <a:stretch>
            <a:fillRect/>
          </a:stretch>
        </p:blipFill>
        <p:spPr>
          <a:xfrm>
            <a:off x="800490" y="2450874"/>
            <a:ext cx="10050390" cy="30579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945"/>
            <a:ext cx="10515601" cy="1725295"/>
          </a:xfrm>
          <a:prstGeom prst="rect">
            <a:avLst/>
          </a:prstGeom>
        </p:spPr>
        <p:txBody>
          <a:bodyPr lIns="91440" tIns="45720" rIns="91440" bIns="45720" anchor="t">
            <a:normAutofit/>
          </a:bodyPr>
          <a:lstStyle/>
          <a:p>
            <a:r>
              <a:rPr lang="en-IN" dirty="0">
                <a:latin typeface="Times New Roman" panose="02020603050405020304" pitchFamily="18" charset="0"/>
                <a:cs typeface="Times New Roman" panose="02020603050405020304" pitchFamily="18" charset="0"/>
              </a:rPr>
              <a:t>We used the WHERE clause to filter for boosters which have success fully landed</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on drone-ship and applied the and condition to determine successful landing</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with payload mass greater than 4000 but less than 6000.</a:t>
            </a:r>
            <a:endParaRPr lang="en-US"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3E6B188B-2793-4252-AD75-6CB706DE712F}"/>
              </a:ext>
            </a:extLst>
          </p:cNvPr>
          <p:cNvPicPr>
            <a:picLocks noChangeAspect="1"/>
          </p:cNvPicPr>
          <p:nvPr/>
        </p:nvPicPr>
        <p:blipFill>
          <a:blip r:embed="rId3"/>
          <a:stretch>
            <a:fillRect/>
          </a:stretch>
        </p:blipFill>
        <p:spPr>
          <a:xfrm>
            <a:off x="818239" y="2988634"/>
            <a:ext cx="10299732" cy="31115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376855"/>
            <a:ext cx="10326708" cy="47716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marL="0" indent="0" algn="just">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We strategy used two distinct approaches: online scraping tools and API integration to gather data. We used a variety of Python data manipulation techniques to carefully treat and clean the dataset after the acquisition stage. SQL queries were then utilized to retrieve relevant data from the cleaned dataset. Systematic data visualization and trend analysis produced early insights. After completing our analytical framework, we put supervised machine learning models into practice to forecast the likelihood that landing events will be successful. To forecast if the landing event would be successful, we used supervised machine learning models.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marL="0" indent="0" algn="just">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We were able to find clear patterns and connections between the variables that directly affect landing event success by carefully analyzing the data. By utilizing this information, we were able to create and hone a predictive model that was remarkably effective at predicting the likelihood of a successful landing event. The model's noteworthy accuracy rating of 83% highlights its efficacy in providing dependable prognostications in this particular domain.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06331" y="1276985"/>
            <a:ext cx="7596750" cy="1191895"/>
          </a:xfrm>
          <a:prstGeom prst="rect">
            <a:avLst/>
          </a:prstGeom>
        </p:spPr>
        <p:txBody>
          <a:bodyPr>
            <a:noAutofit/>
          </a:bodyPr>
          <a:lstStyle/>
          <a:p>
            <a:pPr marL="0" indent="0">
              <a:lnSpc>
                <a:spcPct val="100000"/>
              </a:lnSpc>
              <a:spcBef>
                <a:spcPts val="1400"/>
              </a:spcBef>
              <a:buNone/>
            </a:pPr>
            <a:r>
              <a:rPr lang="en-US" dirty="0">
                <a:solidFill>
                  <a:schemeClr val="accent3">
                    <a:lumMod val="25000"/>
                  </a:schemeClr>
                </a:solidFill>
                <a:latin typeface="Times New Roman" panose="02020603050405020304" pitchFamily="18" charset="0"/>
                <a:cs typeface="Times New Roman" panose="02020603050405020304" pitchFamily="18" charset="0"/>
              </a:rPr>
              <a:t>Total Number of failure mission outcome are 1 and </a:t>
            </a:r>
          </a:p>
          <a:p>
            <a:pPr marL="0" indent="0">
              <a:lnSpc>
                <a:spcPct val="100000"/>
              </a:lnSpc>
              <a:spcBef>
                <a:spcPts val="1400"/>
              </a:spcBef>
              <a:buNone/>
            </a:pPr>
            <a:r>
              <a:rPr lang="en-US" dirty="0">
                <a:solidFill>
                  <a:schemeClr val="accent3">
                    <a:lumMod val="25000"/>
                  </a:schemeClr>
                </a:solidFill>
                <a:latin typeface="Times New Roman" panose="02020603050405020304" pitchFamily="18" charset="0"/>
                <a:cs typeface="Times New Roman" panose="02020603050405020304" pitchFamily="18" charset="0"/>
              </a:rPr>
              <a:t>Total number of success mission outcomes are 100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4302E10-FB97-4934-BE59-C30A8CCBCF13}"/>
              </a:ext>
            </a:extLst>
          </p:cNvPr>
          <p:cNvPicPr>
            <a:picLocks noChangeAspect="1"/>
          </p:cNvPicPr>
          <p:nvPr/>
        </p:nvPicPr>
        <p:blipFill>
          <a:blip r:embed="rId3"/>
          <a:stretch>
            <a:fillRect/>
          </a:stretch>
        </p:blipFill>
        <p:spPr>
          <a:xfrm>
            <a:off x="1425279" y="2468880"/>
            <a:ext cx="8792802" cy="32389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612FB5-2A6F-49BE-8C08-315345B48E52}"/>
              </a:ext>
            </a:extLst>
          </p:cNvPr>
          <p:cNvPicPr>
            <a:picLocks noChangeAspect="1"/>
          </p:cNvPicPr>
          <p:nvPr/>
        </p:nvPicPr>
        <p:blipFill>
          <a:blip r:embed="rId3"/>
          <a:stretch>
            <a:fillRect/>
          </a:stretch>
        </p:blipFill>
        <p:spPr>
          <a:xfrm>
            <a:off x="414056" y="1432560"/>
            <a:ext cx="11043916" cy="459301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0400" y="2718492"/>
            <a:ext cx="4070187" cy="3027364"/>
          </a:xfrm>
          <a:prstGeom prst="rect">
            <a:avLst/>
          </a:prstGeom>
        </p:spPr>
        <p:txBody>
          <a:bodyPr>
            <a:noAutofit/>
          </a:bodyPr>
          <a:lstStyle/>
          <a:p>
            <a:pPr>
              <a:lnSpc>
                <a:spcPct val="100000"/>
              </a:lnSpc>
              <a:spcBef>
                <a:spcPts val="1400"/>
              </a:spcBef>
            </a:pPr>
            <a:r>
              <a:rPr lang="en-US" dirty="0">
                <a:solidFill>
                  <a:schemeClr val="accent1"/>
                </a:solidFill>
                <a:latin typeface="Times New Roman" panose="02020603050405020304" pitchFamily="18" charset="0"/>
                <a:cs typeface="Times New Roman" panose="02020603050405020304" pitchFamily="18"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865"/>
            <a:ext cx="10687962" cy="1466215"/>
          </a:xfrm>
          <a:prstGeom prst="rect">
            <a:avLst/>
          </a:prstGeom>
        </p:spPr>
        <p:txBody>
          <a:bodyPr lIns="91440" tIns="45720" rIns="91440" bIns="45720" anchor="t">
            <a:normAutofit/>
          </a:bodyPr>
          <a:lstStyle/>
          <a:p>
            <a:pPr algn="just">
              <a:lnSpc>
                <a:spcPct val="100000"/>
              </a:lnSpc>
              <a:spcBef>
                <a:spcPts val="1400"/>
              </a:spcBef>
            </a:pPr>
            <a:r>
              <a:rPr lang="en-US" dirty="0">
                <a:solidFill>
                  <a:schemeClr val="accent3">
                    <a:lumMod val="25000"/>
                  </a:schemeClr>
                </a:solidFill>
                <a:latin typeface="Times New Roman" panose="02020603050405020304" pitchFamily="18" charset="0"/>
                <a:cs typeface="Times New Roman" panose="02020603050405020304" pitchFamily="18" charset="0"/>
              </a:rPr>
              <a:t>We used a combinations of the WHERE clause, LIKE, AND, and Between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4062EF9A-B2C3-4CEB-888D-E762FB1B2AE1}"/>
              </a:ext>
            </a:extLst>
          </p:cNvPr>
          <p:cNvPicPr>
            <a:picLocks noChangeAspect="1"/>
          </p:cNvPicPr>
          <p:nvPr/>
        </p:nvPicPr>
        <p:blipFill>
          <a:blip r:embed="rId3"/>
          <a:stretch>
            <a:fillRect/>
          </a:stretch>
        </p:blipFill>
        <p:spPr>
          <a:xfrm>
            <a:off x="907171" y="2926080"/>
            <a:ext cx="10241280" cy="30262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309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975AD436-34FC-42C9-A598-C58CC3FE4109}"/>
              </a:ext>
            </a:extLst>
          </p:cNvPr>
          <p:cNvPicPr>
            <a:picLocks noChangeAspect="1"/>
          </p:cNvPicPr>
          <p:nvPr/>
        </p:nvPicPr>
        <p:blipFill>
          <a:blip r:embed="rId3"/>
          <a:stretch>
            <a:fillRect/>
          </a:stretch>
        </p:blipFill>
        <p:spPr>
          <a:xfrm>
            <a:off x="770011" y="2890600"/>
            <a:ext cx="10157069" cy="31349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770301"/>
            <a:ext cx="9958949" cy="767659"/>
          </a:xfrm>
          <a:prstGeom prst="rect">
            <a:avLst/>
          </a:prstGeom>
        </p:spPr>
        <p:txBody>
          <a:bodyPr lIns="91440" tIns="45720" rIns="91440" bIns="45720" anchor="t">
            <a:normAutofit fontScale="25000" lnSpcReduction="20000"/>
          </a:bodyPr>
          <a:lstStyle/>
          <a:p>
            <a:r>
              <a:rPr lang="en-IN" sz="11200" dirty="0">
                <a:latin typeface="Times New Roman" panose="02020603050405020304" pitchFamily="18" charset="0"/>
                <a:cs typeface="Times New Roman" panose="02020603050405020304" pitchFamily="18" charset="0"/>
              </a:rPr>
              <a:t>We can see that the Space launch sites are in the United States of America coasts. Florida and California</a:t>
            </a:r>
            <a:endParaRPr lang="en-US" sz="11200" dirty="0">
              <a:latin typeface="Times New Roman" panose="02020603050405020304" pitchFamily="18" charset="0"/>
              <a:cs typeface="Times New Roman" panose="02020603050405020304" pitchFamily="18" charset="0"/>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D1108F84-1B61-42F7-9D13-DBE43BB5A316}"/>
              </a:ext>
            </a:extLst>
          </p:cNvPr>
          <p:cNvPicPr>
            <a:picLocks noChangeAspect="1"/>
          </p:cNvPicPr>
          <p:nvPr/>
        </p:nvPicPr>
        <p:blipFill>
          <a:blip r:embed="rId3"/>
          <a:stretch>
            <a:fillRect/>
          </a:stretch>
        </p:blipFill>
        <p:spPr>
          <a:xfrm>
            <a:off x="912906" y="1394883"/>
            <a:ext cx="10305030" cy="377147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435735"/>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Green marker -&gt; successful launches.</a:t>
            </a:r>
          </a:p>
          <a:p>
            <a:pPr>
              <a:spcBef>
                <a:spcPts val="1400"/>
              </a:spcBef>
            </a:pPr>
            <a:r>
              <a:rPr lang="en-US" dirty="0">
                <a:solidFill>
                  <a:schemeClr val="accent3">
                    <a:lumMod val="25000"/>
                  </a:schemeClr>
                </a:solidFill>
              </a:rPr>
              <a:t>Red marker showing unsuccessful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a:t>
            </a:r>
            <a:r>
              <a:rPr lang="en-US" dirty="0" err="1">
                <a:solidFill>
                  <a:srgbClr val="0B49CB"/>
                </a:solidFill>
                <a:latin typeface="Abadi"/>
              </a:rPr>
              <a:t>lables</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792EDD1E-C370-41AE-BCCE-D5DFEAF48CC1}"/>
              </a:ext>
            </a:extLst>
          </p:cNvPr>
          <p:cNvPicPr>
            <a:picLocks noChangeAspect="1"/>
          </p:cNvPicPr>
          <p:nvPr/>
        </p:nvPicPr>
        <p:blipFill>
          <a:blip r:embed="rId3"/>
          <a:stretch>
            <a:fillRect/>
          </a:stretch>
        </p:blipFill>
        <p:spPr>
          <a:xfrm>
            <a:off x="789373" y="3178733"/>
            <a:ext cx="3572374" cy="3248478"/>
          </a:xfrm>
          <a:prstGeom prst="rect">
            <a:avLst/>
          </a:prstGeom>
        </p:spPr>
      </p:pic>
      <p:pic>
        <p:nvPicPr>
          <p:cNvPr id="4" name="Picture 3">
            <a:extLst>
              <a:ext uri="{FF2B5EF4-FFF2-40B4-BE49-F238E27FC236}">
                <a16:creationId xmlns:a16="http://schemas.microsoft.com/office/drawing/2014/main" id="{A06E69E8-6B4B-4446-9447-6BF7E165CBC5}"/>
              </a:ext>
            </a:extLst>
          </p:cNvPr>
          <p:cNvPicPr>
            <a:picLocks noChangeAspect="1"/>
          </p:cNvPicPr>
          <p:nvPr/>
        </p:nvPicPr>
        <p:blipFill>
          <a:blip r:embed="rId4"/>
          <a:stretch>
            <a:fillRect/>
          </a:stretch>
        </p:blipFill>
        <p:spPr>
          <a:xfrm>
            <a:off x="4655430" y="3180659"/>
            <a:ext cx="2936706" cy="3292272"/>
          </a:xfrm>
          <a:prstGeom prst="rect">
            <a:avLst/>
          </a:prstGeom>
        </p:spPr>
      </p:pic>
      <p:pic>
        <p:nvPicPr>
          <p:cNvPr id="6" name="Picture 5">
            <a:extLst>
              <a:ext uri="{FF2B5EF4-FFF2-40B4-BE49-F238E27FC236}">
                <a16:creationId xmlns:a16="http://schemas.microsoft.com/office/drawing/2014/main" id="{BBD0AEE7-36A5-42CF-A336-8D2C1457C26C}"/>
              </a:ext>
            </a:extLst>
          </p:cNvPr>
          <p:cNvPicPr>
            <a:picLocks noChangeAspect="1"/>
          </p:cNvPicPr>
          <p:nvPr/>
        </p:nvPicPr>
        <p:blipFill>
          <a:blip r:embed="rId5"/>
          <a:stretch>
            <a:fillRect/>
          </a:stretch>
        </p:blipFill>
        <p:spPr>
          <a:xfrm>
            <a:off x="7930416" y="3209213"/>
            <a:ext cx="3301464" cy="26060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1">
            <a:extLst>
              <a:ext uri="{FF2B5EF4-FFF2-40B4-BE49-F238E27FC236}">
                <a16:creationId xmlns:a16="http://schemas.microsoft.com/office/drawing/2014/main" id="{2C97BEC5-C627-4AC5-9CF9-9FEB238AE270}"/>
              </a:ext>
            </a:extLst>
          </p:cNvPr>
          <p:cNvPicPr>
            <a:picLocks noGrp="1" noChangeAspect="1"/>
          </p:cNvPicPr>
          <p:nvPr>
            <p:ph idx="4294967295"/>
          </p:nvPr>
        </p:nvPicPr>
        <p:blipFill>
          <a:blip r:embed="rId3"/>
          <a:stretch>
            <a:fillRect/>
          </a:stretch>
        </p:blipFill>
        <p:spPr>
          <a:xfrm>
            <a:off x="769938" y="1876780"/>
            <a:ext cx="10218102" cy="394264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89868"/>
            <a:ext cx="10568550" cy="871855"/>
          </a:xfrm>
          <a:prstGeom prst="rect">
            <a:avLst/>
          </a:prstGeom>
        </p:spPr>
        <p:txBody>
          <a:bodyPr lIns="91440" tIns="45720" rIns="91440" bIns="45720" anchor="t">
            <a:normAutofit/>
          </a:bodyPr>
          <a:lstStyle/>
          <a:p>
            <a:r>
              <a:rPr lang="en-IN" dirty="0">
                <a:latin typeface="Times New Roman" panose="02020603050405020304" pitchFamily="18" charset="0"/>
                <a:cs typeface="Times New Roman" panose="02020603050405020304" pitchFamily="18" charset="0"/>
              </a:rPr>
              <a:t>We can see that KSC LC-39A had the most successful launches from all the </a:t>
            </a:r>
            <a:r>
              <a:rPr lang="en-IN" dirty="0" err="1">
                <a:latin typeface="Times New Roman" panose="02020603050405020304" pitchFamily="18" charset="0"/>
                <a:cs typeface="Times New Roman" panose="02020603050405020304" pitchFamily="18" charset="0"/>
              </a:rPr>
              <a:t>sities</a:t>
            </a:r>
            <a:endParaRPr lang="en-US"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696277"/>
            <a:ext cx="11223870" cy="7162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 </a:t>
            </a:r>
            <a:endParaRPr lang="en-US" dirty="0"/>
          </a:p>
          <a:p>
            <a:endParaRPr lang="en-US" dirty="0">
              <a:solidFill>
                <a:srgbClr val="0B49CB"/>
              </a:solidFill>
              <a:latin typeface="Abadi"/>
            </a:endParaRPr>
          </a:p>
        </p:txBody>
      </p:sp>
      <p:pic>
        <p:nvPicPr>
          <p:cNvPr id="2" name="Picture 1">
            <a:extLst>
              <a:ext uri="{FF2B5EF4-FFF2-40B4-BE49-F238E27FC236}">
                <a16:creationId xmlns:a16="http://schemas.microsoft.com/office/drawing/2014/main" id="{24FCE604-7741-45D0-94E7-F6F256857A44}"/>
              </a:ext>
            </a:extLst>
          </p:cNvPr>
          <p:cNvPicPr>
            <a:picLocks noChangeAspect="1"/>
          </p:cNvPicPr>
          <p:nvPr/>
        </p:nvPicPr>
        <p:blipFill>
          <a:blip r:embed="rId3"/>
          <a:stretch>
            <a:fillRect/>
          </a:stretch>
        </p:blipFill>
        <p:spPr>
          <a:xfrm>
            <a:off x="232605" y="1526059"/>
            <a:ext cx="11643360" cy="36503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66026"/>
            <a:ext cx="10530114" cy="4761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SpaceX's dedication to reusable rockets has reduced the cost of space travel considerably by carefully concentrating on the first rocket phase's retrieval. Recovering this first stage is critical to maintaining and repurposing costly parts, which directly lowers costs. A thorough examination of the success rate of these retrieval events provides an important indicator for assessing the effectiveness and affordability of SpaceX's innovative strategy. The goal of this specific research is to forecast the first phase retrieval event's success, providing predictive insights that will improve space industry decision-making.</a:t>
            </a:r>
          </a:p>
          <a:p>
            <a:pPr>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Predicting the first-phase rocket retrieval's success is our goal, with the ultimate goal being resource allocation optimization. We want to improve mission success rates and make significant cost savings by obtaining this predictive capability.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521701"/>
            <a:ext cx="10551583" cy="887095"/>
          </a:xfrm>
          <a:prstGeom prst="rect">
            <a:avLst/>
          </a:prstGeom>
        </p:spPr>
        <p:txBody>
          <a:bodyPr lIns="91440" tIns="45720" rIns="91440" bIns="45720" anchor="t">
            <a:normAutofit/>
          </a:bodyPr>
          <a:lstStyle/>
          <a:p>
            <a:pPr marL="0" indent="0">
              <a:buNone/>
            </a:pPr>
            <a:r>
              <a:rPr lang="en-IN" dirty="0"/>
              <a:t>KSC LC-39A achieved a 76.9% success rate while getting a 23.1% failure rate</a:t>
            </a:r>
            <a:endParaRPr lang="en-US" dirty="0"/>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0" y="538650"/>
            <a:ext cx="10873349"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launches success ratio</a:t>
            </a:r>
          </a:p>
        </p:txBody>
      </p:sp>
      <p:pic>
        <p:nvPicPr>
          <p:cNvPr id="2" name="Picture 1">
            <a:extLst>
              <a:ext uri="{FF2B5EF4-FFF2-40B4-BE49-F238E27FC236}">
                <a16:creationId xmlns:a16="http://schemas.microsoft.com/office/drawing/2014/main" id="{B6EF65AD-D772-4B29-A043-EF019DF78468}"/>
              </a:ext>
            </a:extLst>
          </p:cNvPr>
          <p:cNvPicPr>
            <a:picLocks noChangeAspect="1"/>
          </p:cNvPicPr>
          <p:nvPr/>
        </p:nvPicPr>
        <p:blipFill>
          <a:blip r:embed="rId3"/>
          <a:stretch>
            <a:fillRect/>
          </a:stretch>
        </p:blipFill>
        <p:spPr>
          <a:xfrm>
            <a:off x="906390" y="1417319"/>
            <a:ext cx="10264530" cy="418062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03881"/>
            <a:ext cx="10414662" cy="871855"/>
          </a:xfrm>
          <a:prstGeom prst="rect">
            <a:avLst/>
          </a:prstGeom>
        </p:spPr>
        <p:txBody>
          <a:bodyPr lIns="91440" tIns="45720" rIns="91440" bIns="45720" anchor="t">
            <a:noAutofit/>
          </a:bodyPr>
          <a:lstStyle/>
          <a:p>
            <a:pPr>
              <a:lnSpc>
                <a:spcPct val="100000"/>
              </a:lnSpc>
              <a:spcBef>
                <a:spcPts val="1400"/>
              </a:spcBef>
            </a:pPr>
            <a:r>
              <a:rPr lang="en-US" dirty="0">
                <a:latin typeface="Times New Roman" panose="02020603050405020304" pitchFamily="18" charset="0"/>
                <a:cs typeface="Times New Roman" panose="02020603050405020304" pitchFamily="18" charset="0"/>
              </a:rPr>
              <a:t>We can see the success rates for low weighted payloads is higher than the heavy weighted payloads.</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Times New Roman" panose="02020603050405020304" pitchFamily="18" charset="0"/>
                <a:cs typeface="Times New Roman" panose="02020603050405020304" pitchFamily="18" charset="0"/>
              </a:rPr>
              <a:t>Scatter plot of the payload vs launch outcome for all sites, with different payload selected int the range slider</a:t>
            </a:r>
          </a:p>
        </p:txBody>
      </p:sp>
      <p:pic>
        <p:nvPicPr>
          <p:cNvPr id="2" name="Picture 1">
            <a:extLst>
              <a:ext uri="{FF2B5EF4-FFF2-40B4-BE49-F238E27FC236}">
                <a16:creationId xmlns:a16="http://schemas.microsoft.com/office/drawing/2014/main" id="{6685A07F-F642-447C-A697-22CA1FEC6DA5}"/>
              </a:ext>
            </a:extLst>
          </p:cNvPr>
          <p:cNvPicPr>
            <a:picLocks noChangeAspect="1"/>
          </p:cNvPicPr>
          <p:nvPr/>
        </p:nvPicPr>
        <p:blipFill>
          <a:blip r:embed="rId3"/>
          <a:stretch>
            <a:fillRect/>
          </a:stretch>
        </p:blipFill>
        <p:spPr>
          <a:xfrm>
            <a:off x="894801" y="2278171"/>
            <a:ext cx="10183191" cy="414904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274394"/>
            <a:ext cx="10687962" cy="981126"/>
          </a:xfrm>
          <a:prstGeom prst="rect">
            <a:avLst/>
          </a:prstGeom>
        </p:spPr>
        <p:txBody>
          <a:bodyPr vert="horz" lIns="91440" tIns="45720" rIns="91440" bIns="45720" rtlCol="0" anchor="t">
            <a:noAutofit/>
          </a:bodyPr>
          <a:lstStyle/>
          <a:p>
            <a:pPr>
              <a:lnSpc>
                <a:spcPct val="100000"/>
              </a:lnSpc>
              <a:spcBef>
                <a:spcPts val="1400"/>
              </a:spcBef>
            </a:pPr>
            <a:r>
              <a:rPr lang="en-US" dirty="0">
                <a:latin typeface="Times New Roman" panose="02020603050405020304" pitchFamily="18" charset="0"/>
                <a:cs typeface="Times New Roman" panose="02020603050405020304" pitchFamily="18" charset="0"/>
              </a:rPr>
              <a:t>The decision tree classifier is the model with the highest classification accuracy</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5799CC26-3BB9-4B5C-A24A-561DFC113DBF}"/>
              </a:ext>
            </a:extLst>
          </p:cNvPr>
          <p:cNvPicPr>
            <a:picLocks noChangeAspect="1"/>
          </p:cNvPicPr>
          <p:nvPr/>
        </p:nvPicPr>
        <p:blipFill>
          <a:blip r:embed="rId3"/>
          <a:stretch>
            <a:fillRect/>
          </a:stretch>
        </p:blipFill>
        <p:spPr>
          <a:xfrm>
            <a:off x="845931" y="2442214"/>
            <a:ext cx="10536120" cy="339470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06931" y="1635601"/>
            <a:ext cx="4335389" cy="4389971"/>
          </a:xfrm>
          <a:prstGeom prst="rect">
            <a:avLst/>
          </a:prstGeom>
        </p:spPr>
        <p:txBody>
          <a:bodyPr>
            <a:normAutofit/>
          </a:bodyPr>
          <a:lstStyle/>
          <a:p>
            <a:pPr algn="just">
              <a:lnSpc>
                <a:spcPct val="100000"/>
              </a:lnSpc>
              <a:spcBef>
                <a:spcPts val="1400"/>
              </a:spcBef>
            </a:pPr>
            <a:r>
              <a:rPr lang="en-US" dirty="0">
                <a:latin typeface="Times New Roman" panose="02020603050405020304" pitchFamily="18" charset="0"/>
                <a:cs typeface="Times New Roman" panose="02020603050405020304" pitchFamily="18" charset="0"/>
              </a:rPr>
              <a:t>The confusion matrix for the decision tree classifier shows that the classifier can distinguish between the different </a:t>
            </a:r>
            <a:r>
              <a:rPr lang="en-US" dirty="0" err="1">
                <a:latin typeface="Times New Roman" panose="02020603050405020304" pitchFamily="18" charset="0"/>
                <a:cs typeface="Times New Roman" panose="02020603050405020304" pitchFamily="18" charset="0"/>
              </a:rPr>
              <a:t>classes.The</a:t>
            </a:r>
            <a:r>
              <a:rPr lang="en-US" dirty="0">
                <a:latin typeface="Times New Roman" panose="02020603050405020304" pitchFamily="18" charset="0"/>
                <a:cs typeface="Times New Roman" panose="02020603050405020304" pitchFamily="18" charset="0"/>
              </a:rPr>
              <a:t> major problem is the false positives .</a:t>
            </a:r>
            <a:r>
              <a:rPr lang="en-US" dirty="0" err="1">
                <a:latin typeface="Times New Roman" panose="02020603050405020304" pitchFamily="18" charset="0"/>
                <a:cs typeface="Times New Roman" panose="02020603050405020304" pitchFamily="18" charset="0"/>
              </a:rPr>
              <a:t>i.e.,unsuccessful</a:t>
            </a:r>
            <a:r>
              <a:rPr lang="en-US" dirty="0">
                <a:latin typeface="Times New Roman" panose="02020603050405020304" pitchFamily="18" charset="0"/>
                <a:cs typeface="Times New Roman" panose="02020603050405020304" pitchFamily="18" charset="0"/>
              </a:rPr>
              <a:t> landing marked as successful landing by the classifier. </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6289976-000B-4A06-B812-245FF89637C8}"/>
              </a:ext>
            </a:extLst>
          </p:cNvPr>
          <p:cNvPicPr>
            <a:picLocks noChangeAspect="1"/>
          </p:cNvPicPr>
          <p:nvPr/>
        </p:nvPicPr>
        <p:blipFill>
          <a:blip r:embed="rId3"/>
          <a:stretch>
            <a:fillRect/>
          </a:stretch>
        </p:blipFill>
        <p:spPr>
          <a:xfrm>
            <a:off x="1008940" y="1420826"/>
            <a:ext cx="5407100" cy="46375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Autofit/>
          </a:bodyPr>
          <a:lstStyle/>
          <a:p>
            <a:pPr marL="0" indent="0">
              <a:lnSpc>
                <a:spcPct val="100000"/>
              </a:lnSpc>
              <a:spcBef>
                <a:spcPts val="1400"/>
              </a:spcBef>
              <a:buNone/>
            </a:pPr>
            <a:r>
              <a:rPr lang="en-US" sz="3000" b="1" dirty="0">
                <a:latin typeface="Times New Roman" panose="02020603050405020304" pitchFamily="18" charset="0"/>
                <a:cs typeface="Times New Roman" panose="02020603050405020304" pitchFamily="18" charset="0"/>
              </a:rPr>
              <a:t>We can conclude that: </a:t>
            </a:r>
          </a:p>
          <a:p>
            <a:pPr>
              <a:lnSpc>
                <a:spcPct val="100000"/>
              </a:lnSpc>
              <a:spcBef>
                <a:spcPts val="1400"/>
              </a:spcBef>
            </a:pPr>
            <a:r>
              <a:rPr lang="en-US" sz="3000" dirty="0">
                <a:latin typeface="Times New Roman" panose="02020603050405020304" pitchFamily="18" charset="0"/>
                <a:cs typeface="Times New Roman" panose="02020603050405020304" pitchFamily="18" charset="0"/>
              </a:rPr>
              <a:t>The larger the flight amount at a launch site, the greater the success rate at a launch site.</a:t>
            </a:r>
          </a:p>
          <a:p>
            <a:pPr>
              <a:lnSpc>
                <a:spcPct val="100000"/>
              </a:lnSpc>
              <a:spcBef>
                <a:spcPts val="1400"/>
              </a:spcBef>
            </a:pPr>
            <a:r>
              <a:rPr lang="en-US" sz="3000" dirty="0">
                <a:latin typeface="Times New Roman" panose="02020603050405020304" pitchFamily="18" charset="0"/>
                <a:cs typeface="Times New Roman" panose="02020603050405020304" pitchFamily="18" charset="0"/>
              </a:rPr>
              <a:t>Launch success rate started to increase in 2013 till 2020. Orbits ES-L1, GEO, HEO, SSO, VLEO had the most success rate. </a:t>
            </a:r>
          </a:p>
          <a:p>
            <a:pPr>
              <a:lnSpc>
                <a:spcPct val="100000"/>
              </a:lnSpc>
              <a:spcBef>
                <a:spcPts val="1400"/>
              </a:spcBef>
            </a:pPr>
            <a:r>
              <a:rPr lang="en-US" sz="3000" dirty="0">
                <a:latin typeface="Times New Roman" panose="02020603050405020304" pitchFamily="18" charset="0"/>
                <a:cs typeface="Times New Roman" panose="02020603050405020304" pitchFamily="18" charset="0"/>
              </a:rPr>
              <a:t>KSC LC-39A had the most successful launches of any sites. </a:t>
            </a:r>
          </a:p>
          <a:p>
            <a:pPr>
              <a:lnSpc>
                <a:spcPct val="100000"/>
              </a:lnSpc>
              <a:spcBef>
                <a:spcPts val="1400"/>
              </a:spcBef>
            </a:pPr>
            <a:r>
              <a:rPr lang="en-US" sz="3000" dirty="0">
                <a:latin typeface="Times New Roman" panose="02020603050405020304" pitchFamily="18" charset="0"/>
                <a:cs typeface="Times New Roman" panose="02020603050405020304" pitchFamily="18" charset="0"/>
              </a:rPr>
              <a:t>The Decision tree classifier is the best machine learning algorithm for this task. </a:t>
            </a:r>
            <a:endParaRPr lang="en-US" sz="3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err="1">
                <a:solidFill>
                  <a:schemeClr val="accent3">
                    <a:lumMod val="25000"/>
                  </a:schemeClr>
                </a:solidFill>
                <a:latin typeface="Times New Roman" panose="02020603050405020304" pitchFamily="18" charset="0"/>
                <a:cs typeface="Times New Roman" panose="02020603050405020304" pitchFamily="18" charset="0"/>
              </a:rPr>
              <a:t>Github</a:t>
            </a:r>
            <a:r>
              <a:rPr lang="en-US" dirty="0">
                <a:solidFill>
                  <a:schemeClr val="accent3">
                    <a:lumMod val="25000"/>
                  </a:schemeClr>
                </a:solidFill>
                <a:latin typeface="Times New Roman" panose="02020603050405020304" pitchFamily="18" charset="0"/>
                <a:cs typeface="Times New Roman" panose="02020603050405020304" pitchFamily="18" charset="0"/>
              </a:rPr>
              <a:t> Link		 </a:t>
            </a:r>
            <a:r>
              <a:rPr lang="en-US" dirty="0">
                <a:solidFill>
                  <a:schemeClr val="accent3">
                    <a:lumMod val="25000"/>
                  </a:schemeClr>
                </a:solidFill>
                <a:latin typeface="Times New Roman" panose="02020603050405020304" pitchFamily="18" charset="0"/>
                <a:cs typeface="Times New Roman" panose="02020603050405020304" pitchFamily="18" charset="0"/>
                <a:hlinkClick r:id="rId4"/>
              </a:rPr>
              <a:t>Click Here</a:t>
            </a:r>
            <a:endParaRPr lang="en-US"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7320"/>
            <a:ext cx="10515600" cy="5009891"/>
          </a:xfrm>
          <a:prstGeom prst="rect">
            <a:avLst/>
          </a:prstGeom>
        </p:spPr>
        <p:txBody>
          <a:bodyPr/>
          <a:lstStyle/>
          <a:p>
            <a:pPr marL="0" indent="0">
              <a:lnSpc>
                <a:spcPct val="10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The SpaceX launch data was collected using SpaceX API ( REST API) by making a get request to the SpaceX API. This was done in several steps like, first defining a series of helper functions that would be useful to extract information using identification number in the launch data and then requesting rocket launch data from the SpaceX API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url</a:t>
            </a:r>
            <a:r>
              <a:rPr lang="en-US" sz="2200" dirty="0">
                <a:solidFill>
                  <a:schemeClr val="accent3">
                    <a:lumMod val="25000"/>
                  </a:schemeClr>
                </a:solidFill>
                <a:latin typeface="Times New Roman" panose="02020603050405020304" pitchFamily="18" charset="0"/>
                <a:cs typeface="Times New Roman" panose="02020603050405020304" pitchFamily="18" charset="0"/>
              </a:rPr>
              <a:t>.</a:t>
            </a:r>
          </a:p>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Finally we will get JSON result, so to make the requested JSON results more consistent, the SpaceX launch data was requested and parsed using the GET request and then decoded the response content as a Json result which was then converted into a Pandas data frame.</a:t>
            </a:r>
          </a:p>
          <a:p>
            <a:pPr marL="0" indent="0">
              <a:lnSpc>
                <a:spcPct val="100000"/>
              </a:lnSpc>
              <a:spcBef>
                <a:spcPts val="1400"/>
              </a:spcBef>
              <a:buNone/>
            </a:pPr>
            <a:r>
              <a:rPr lang="en-US" sz="2200" dirty="0">
                <a:solidFill>
                  <a:schemeClr val="accent3">
                    <a:lumMod val="25000"/>
                  </a:schemeClr>
                </a:solidFill>
                <a:latin typeface="Times New Roman" panose="02020603050405020304" pitchFamily="18" charset="0"/>
                <a:cs typeface="Times New Roman" panose="02020603050405020304" pitchFamily="18" charset="0"/>
              </a:rPr>
              <a:t>Also performed web scraping to collect Falcon 9 historical launch records from a Wikipedia page titled List of </a:t>
            </a:r>
            <a:r>
              <a:rPr lang="en-US" sz="2200" dirty="0">
                <a:solidFill>
                  <a:schemeClr val="accent3">
                    <a:lumMod val="25000"/>
                  </a:schemeClr>
                </a:solidFill>
                <a:latin typeface="Times New Roman" panose="02020603050405020304" pitchFamily="18" charset="0"/>
                <a:cs typeface="Times New Roman" panose="02020603050405020304" pitchFamily="18" charset="0"/>
                <a:hlinkClick r:id="rId3"/>
              </a:rPr>
              <a:t>Falcon 9 and Falcon Heavy launches</a:t>
            </a:r>
            <a:r>
              <a:rPr lang="en-US" sz="2200" dirty="0">
                <a:solidFill>
                  <a:schemeClr val="accent3">
                    <a:lumMod val="25000"/>
                  </a:schemeClr>
                </a:solidFill>
                <a:latin typeface="Times New Roman" panose="02020603050405020304" pitchFamily="18" charset="0"/>
                <a:cs typeface="Times New Roman" panose="02020603050405020304" pitchFamily="18" charset="0"/>
              </a:rPr>
              <a:t> of the launch records are stored in a HTML. Using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BeautifulSoup</a:t>
            </a:r>
            <a:r>
              <a:rPr lang="en-US" sz="2200" dirty="0">
                <a:solidFill>
                  <a:schemeClr val="accent3">
                    <a:lumMod val="25000"/>
                  </a:schemeClr>
                </a:solidFill>
                <a:latin typeface="Times New Roman" panose="02020603050405020304" pitchFamily="18" charset="0"/>
                <a:cs typeface="Times New Roman" panose="02020603050405020304" pitchFamily="18" charset="0"/>
              </a:rPr>
              <a:t> and request Libraries, I extract the Falcon 9 launch HTML table records from the Wikipedia page, Parsed the table and converted it into a Pandas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sz="2200" dirty="0">
                <a:solidFill>
                  <a:schemeClr val="accent3">
                    <a:lumMod val="25000"/>
                  </a:schemeClr>
                </a:solidFill>
                <a:latin typeface="Times New Roman" panose="02020603050405020304" pitchFamily="18" charset="0"/>
                <a:cs typeface="Times New Roman" panose="02020603050405020304" pitchFamily="18"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96891"/>
            <a:ext cx="7515542" cy="460578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1) Define auxiliary function to parse the data.</a:t>
            </a:r>
          </a:p>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2) Retrieve data from the </a:t>
            </a:r>
            <a:r>
              <a:rPr lang="en-US" sz="2400" b="1" dirty="0">
                <a:solidFill>
                  <a:schemeClr val="accent3">
                    <a:lumMod val="25000"/>
                  </a:schemeClr>
                </a:solidFill>
                <a:latin typeface="Times New Roman" panose="02020603050405020304" pitchFamily="18" charset="0"/>
                <a:cs typeface="Times New Roman" panose="02020603050405020304" pitchFamily="18" charset="0"/>
              </a:rPr>
              <a:t>REST API </a:t>
            </a:r>
            <a:r>
              <a:rPr lang="en-US" sz="2400" dirty="0">
                <a:solidFill>
                  <a:schemeClr val="accent3">
                    <a:lumMod val="25000"/>
                  </a:schemeClr>
                </a:solidFill>
                <a:latin typeface="Times New Roman" panose="02020603050405020304" pitchFamily="18" charset="0"/>
                <a:cs typeface="Times New Roman" panose="02020603050405020304" pitchFamily="18" charset="0"/>
              </a:rPr>
              <a:t>using the method </a:t>
            </a:r>
            <a:r>
              <a:rPr lang="en-US" sz="2400" b="1" dirty="0">
                <a:solidFill>
                  <a:schemeClr val="accent3">
                    <a:lumMod val="25000"/>
                  </a:schemeClr>
                </a:solidFill>
                <a:latin typeface="Times New Roman" panose="02020603050405020304" pitchFamily="18" charset="0"/>
                <a:cs typeface="Times New Roman" panose="02020603050405020304" pitchFamily="18" charset="0"/>
              </a:rPr>
              <a:t>GET.</a:t>
            </a:r>
          </a:p>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3) Parse the data with the previously built auxiliary functions.</a:t>
            </a:r>
          </a:p>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4) Store the data in </a:t>
            </a:r>
            <a:r>
              <a:rPr lang="en-US" sz="2400" b="1" dirty="0">
                <a:solidFill>
                  <a:schemeClr val="accent3">
                    <a:lumMod val="25000"/>
                  </a:schemeClr>
                </a:solidFill>
                <a:latin typeface="Times New Roman" panose="02020603050405020304" pitchFamily="18" charset="0"/>
                <a:cs typeface="Times New Roman" panose="02020603050405020304" pitchFamily="18" charset="0"/>
              </a:rPr>
              <a:t>PANDAS </a:t>
            </a:r>
            <a:r>
              <a:rPr lang="en-US" sz="2400" b="1" dirty="0" err="1">
                <a:solidFill>
                  <a:schemeClr val="accent3">
                    <a:lumMod val="25000"/>
                  </a:schemeClr>
                </a:solidFill>
                <a:latin typeface="Times New Roman" panose="02020603050405020304" pitchFamily="18" charset="0"/>
                <a:cs typeface="Times New Roman" panose="02020603050405020304" pitchFamily="18" charset="0"/>
              </a:rPr>
              <a:t>DataFrame</a:t>
            </a:r>
            <a:r>
              <a:rPr lang="en-US" sz="2400" dirty="0">
                <a:solidFill>
                  <a:schemeClr val="accent3">
                    <a:lumMod val="25000"/>
                  </a:schemeClr>
                </a:solidFill>
                <a:latin typeface="Times New Roman" panose="02020603050405020304" pitchFamily="18" charset="0"/>
                <a:cs typeface="Times New Roman" panose="02020603050405020304" pitchFamily="18" charset="0"/>
              </a:rPr>
              <a:t>.</a:t>
            </a:r>
          </a:p>
          <a:p>
            <a:pPr>
              <a:lnSpc>
                <a:spcPct val="100000"/>
              </a:lnSpc>
              <a:spcBef>
                <a:spcPts val="1400"/>
              </a:spcBef>
            </a:pPr>
            <a:endParaRPr lang="en-US" sz="2200" dirty="0">
              <a:solidFill>
                <a:schemeClr val="accent3">
                  <a:lumMod val="25000"/>
                </a:schemeClr>
              </a:solidFill>
              <a:latin typeface="Abadi"/>
            </a:endParaRPr>
          </a:p>
          <a:p>
            <a:pPr marL="0" indent="0">
              <a:buNone/>
            </a:pPr>
            <a:r>
              <a:rPr lang="en-US" sz="2400" b="1" dirty="0">
                <a:latin typeface="Times New Roman" panose="02020603050405020304" pitchFamily="18" charset="0"/>
                <a:cs typeface="Times New Roman" panose="02020603050405020304" pitchFamily="18" charset="0"/>
              </a:rPr>
              <a:t>GitHub URL of the completed SpaceX API calls notebook</a:t>
            </a:r>
            <a:r>
              <a:rPr lang="en-US" sz="2400" dirty="0">
                <a:latin typeface="Times New Roman" panose="02020603050405020304" pitchFamily="18" charset="0"/>
                <a:cs typeface="Times New Roman" panose="02020603050405020304" pitchFamily="18" charset="0"/>
              </a:rPr>
              <a:t>: </a:t>
            </a:r>
          </a:p>
          <a:p>
            <a:pPr lvl="2"/>
            <a:r>
              <a:rPr lang="en-US" sz="2800" dirty="0">
                <a:latin typeface="Times New Roman" panose="02020603050405020304" pitchFamily="18" charset="0"/>
                <a:cs typeface="Times New Roman" panose="02020603050405020304" pitchFamily="18" charset="0"/>
                <a:hlinkClick r:id="rId3"/>
              </a:rPr>
              <a:t>Click Here</a:t>
            </a:r>
            <a:endParaRPr lang="en-US" sz="2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CF87A03-D42D-44B9-9CDA-D63921E0734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03" b="96960" l="9596" r="89899">
                        <a14:foregroundMark x1="49242" y1="11246" x2="49242" y2="11246"/>
                        <a14:foregroundMark x1="64646" y1="10182" x2="64646" y2="10182"/>
                        <a14:foregroundMark x1="70707" y1="4407" x2="70707" y2="4407"/>
                        <a14:foregroundMark x1="51263" y1="81155" x2="51263" y2="81155"/>
                        <a14:foregroundMark x1="52273" y1="93161" x2="52273" y2="93161"/>
                        <a14:foregroundMark x1="50253" y1="72492" x2="50253" y2="72492"/>
                        <a14:foregroundMark x1="52778" y1="96960" x2="52778" y2="96960"/>
                        <a14:foregroundMark x1="53283" y1="5775" x2="53283" y2="5775"/>
                      </a14:backgroundRemoval>
                    </a14:imgEffect>
                  </a14:imgLayer>
                </a14:imgProps>
              </a:ext>
            </a:extLst>
          </a:blip>
          <a:stretch>
            <a:fillRect/>
          </a:stretch>
        </p:blipFill>
        <p:spPr>
          <a:xfrm>
            <a:off x="8087360" y="1596314"/>
            <a:ext cx="3007359" cy="442925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492889"/>
            <a:ext cx="7649016" cy="4532683"/>
          </a:xfrm>
          <a:prstGeom prst="rect">
            <a:avLst/>
          </a:prstGeom>
        </p:spPr>
        <p:txBody>
          <a:bodyPr lIns="91440" tIns="45720" rIns="91440" bIns="45720" anchor="t">
            <a:noAutofit/>
          </a:bodyPr>
          <a:lstStyle/>
          <a:p>
            <a:pPr marL="0" indent="0">
              <a:buNone/>
            </a:pPr>
            <a:r>
              <a:rPr lang="en-IN" sz="2400" dirty="0">
                <a:latin typeface="Times New Roman" panose="02020603050405020304" pitchFamily="18" charset="0"/>
                <a:cs typeface="Times New Roman" panose="02020603050405020304" pitchFamily="18" charset="0"/>
              </a:rPr>
              <a:t>1) Using the get </a:t>
            </a:r>
            <a:r>
              <a:rPr lang="en-IN" sz="2400" dirty="0" err="1">
                <a:latin typeface="Times New Roman" panose="02020603050405020304" pitchFamily="18" charset="0"/>
                <a:cs typeface="Times New Roman" panose="02020603050405020304" pitchFamily="18" charset="0"/>
              </a:rPr>
              <a:t>request.get</a:t>
            </a:r>
            <a:r>
              <a:rPr lang="en-IN" sz="2400" dirty="0">
                <a:latin typeface="Times New Roman" panose="02020603050405020304" pitchFamily="18" charset="0"/>
                <a:cs typeface="Times New Roman" panose="02020603050405020304" pitchFamily="18" charset="0"/>
              </a:rPr>
              <a:t> method to</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download page code.</a:t>
            </a:r>
            <a:endParaRPr lang="en-US"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2) Created a </a:t>
            </a:r>
            <a:r>
              <a:rPr lang="en-IN" sz="2400" dirty="0" err="1">
                <a:latin typeface="Times New Roman" panose="02020603050405020304" pitchFamily="18" charset="0"/>
                <a:cs typeface="Times New Roman" panose="02020603050405020304" pitchFamily="18" charset="0"/>
              </a:rPr>
              <a:t>BeautifulSoup</a:t>
            </a:r>
            <a:r>
              <a:rPr lang="en-IN" sz="2400" dirty="0">
                <a:latin typeface="Times New Roman" panose="02020603050405020304" pitchFamily="18" charset="0"/>
                <a:cs typeface="Times New Roman" panose="02020603050405020304" pitchFamily="18" charset="0"/>
              </a:rPr>
              <a:t> object to</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manipulate the html text.</a:t>
            </a:r>
            <a:endParaRPr lang="en-US"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3) Filtered the desired tables using soup</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manipulation methods.</a:t>
            </a:r>
            <a:endParaRPr lang="en-US"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4) Converted the data from the HTML to</a:t>
            </a:r>
            <a:r>
              <a:rPr lang="en-US"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pandas </a:t>
            </a:r>
            <a:r>
              <a:rPr lang="en-IN" sz="2400" dirty="0" err="1">
                <a:latin typeface="Times New Roman" panose="02020603050405020304" pitchFamily="18" charset="0"/>
                <a:cs typeface="Times New Roman" panose="02020603050405020304" pitchFamily="18" charset="0"/>
              </a:rPr>
              <a:t>DataFrame</a:t>
            </a:r>
            <a:r>
              <a:rPr lang="en-IN" sz="2400" dirty="0">
                <a:latin typeface="Times New Roman" panose="02020603050405020304" pitchFamily="18" charset="0"/>
                <a:cs typeface="Times New Roman" panose="02020603050405020304" pitchFamily="18" charset="0"/>
              </a:rPr>
              <a:t> format</a:t>
            </a:r>
            <a:r>
              <a:rPr lang="en-US" sz="2200" dirty="0">
                <a:solidFill>
                  <a:schemeClr val="accent3">
                    <a:lumMod val="25000"/>
                  </a:schemeClr>
                </a:solidFill>
                <a:latin typeface="Abadi" panose="020B0604020104020204" pitchFamily="34" charset="0"/>
                <a:cs typeface="Times New Roman" panose="02020603050405020304" pitchFamily="18" charset="0"/>
              </a:rPr>
              <a:t>.</a:t>
            </a:r>
          </a:p>
          <a:p>
            <a:pPr marL="0" indent="0">
              <a:buNone/>
            </a:pPr>
            <a:r>
              <a:rPr lang="en-US" sz="2400" b="1" dirty="0">
                <a:latin typeface="Times New Roman" panose="02020603050405020304" pitchFamily="18" charset="0"/>
                <a:cs typeface="Times New Roman" panose="02020603050405020304" pitchFamily="18" charset="0"/>
              </a:rPr>
              <a:t>GitHub URL of the completed web scraping notebook: </a:t>
            </a:r>
          </a:p>
          <a:p>
            <a:r>
              <a:rPr lang="en-US" sz="2400"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hlinkClick r:id="rId3"/>
              </a:rPr>
              <a:t>Jupyter</a:t>
            </a:r>
            <a:r>
              <a:rPr lang="en-US" dirty="0">
                <a:latin typeface="Times New Roman" panose="02020603050405020304" pitchFamily="18" charset="0"/>
                <a:cs typeface="Times New Roman" panose="02020603050405020304" pitchFamily="18" charset="0"/>
                <a:hlinkClick r:id="rId3"/>
              </a:rPr>
              <a:t> Lab </a:t>
            </a:r>
            <a:r>
              <a:rPr lang="en-US" dirty="0" err="1">
                <a:latin typeface="Times New Roman" panose="02020603050405020304" pitchFamily="18" charset="0"/>
                <a:cs typeface="Times New Roman" panose="02020603050405020304" pitchFamily="18" charset="0"/>
                <a:hlinkClick r:id="rId3"/>
              </a:rPr>
              <a:t>Webscraping</a:t>
            </a:r>
            <a:endParaRPr lang="en-US"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B23D1443-90FC-4BE4-BA87-C1EEE8B10412}"/>
              </a:ext>
            </a:extLst>
          </p:cNvPr>
          <p:cNvPicPr>
            <a:picLocks noChangeAspect="1"/>
          </p:cNvPicPr>
          <p:nvPr/>
        </p:nvPicPr>
        <p:blipFill>
          <a:blip r:embed="rId4"/>
          <a:stretch>
            <a:fillRect/>
          </a:stretch>
        </p:blipFill>
        <p:spPr>
          <a:xfrm>
            <a:off x="8769546" y="1392499"/>
            <a:ext cx="2264213" cy="472857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366</TotalTime>
  <Words>2126</Words>
  <Application>Microsoft Office PowerPoint</Application>
  <PresentationFormat>Widescreen</PresentationFormat>
  <Paragraphs>212</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IBM Plex Mono SemiBold</vt:lpstr>
      <vt:lpstr>IBM Plex Mono Text</vt:lpstr>
      <vt:lpstr>SF Pro</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241</cp:revision>
  <dcterms:created xsi:type="dcterms:W3CDTF">2021-04-29T18:58:34Z</dcterms:created>
  <dcterms:modified xsi:type="dcterms:W3CDTF">2024-06-26T17:25:55Z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